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8126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792718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Understanding Account Lockouts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356973"/>
            <a:ext cx="7415927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An account lockout occurs when a user's access to their account is temporarily or permanently restricted after multiple failed login attempts. This security measure is designed to protect against unauthorized access and prevent brute-force attacks, where hackers use automated scripts to guess passwords.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702337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2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56467" y="3382804"/>
            <a:ext cx="7626310" cy="6931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58"/>
              </a:lnSpc>
              <a:buNone/>
            </a:pPr>
            <a:r>
              <a:rPr lang="en-US" sz="436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Causes of Account Lockouts</a:t>
            </a:r>
            <a:endParaRPr lang="en-US" sz="4367" dirty="0"/>
          </a:p>
        </p:txBody>
      </p:sp>
      <p:sp>
        <p:nvSpPr>
          <p:cNvPr id="6" name="Shape 2"/>
          <p:cNvSpPr/>
          <p:nvPr/>
        </p:nvSpPr>
        <p:spPr>
          <a:xfrm>
            <a:off x="1256467" y="4658201"/>
            <a:ext cx="499110" cy="49911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438394" y="4741307"/>
            <a:ext cx="135136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0"/>
              </a:lnSpc>
              <a:buNone/>
            </a:pPr>
            <a:r>
              <a:rPr lang="en-US" sz="26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0" dirty="0"/>
          </a:p>
        </p:txBody>
      </p:sp>
      <p:sp>
        <p:nvSpPr>
          <p:cNvPr id="8" name="Text 4"/>
          <p:cNvSpPr/>
          <p:nvPr/>
        </p:nvSpPr>
        <p:spPr>
          <a:xfrm>
            <a:off x="1977390" y="4658201"/>
            <a:ext cx="2772847" cy="346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218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Incorrect Passwords</a:t>
            </a:r>
            <a:endParaRPr lang="en-US" sz="2183" dirty="0"/>
          </a:p>
        </p:txBody>
      </p:sp>
      <p:sp>
        <p:nvSpPr>
          <p:cNvPr id="9" name="Text 5"/>
          <p:cNvSpPr/>
          <p:nvPr/>
        </p:nvSpPr>
        <p:spPr>
          <a:xfrm>
            <a:off x="1977390" y="5137785"/>
            <a:ext cx="3170277" cy="24836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sz="174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Repeatedly entering the wrong password is the most common cause of account lockouts. This can happen due to simple mistakes or if someone is trying to guess the password.</a:t>
            </a:r>
            <a:endParaRPr lang="en-US" sz="1747" dirty="0"/>
          </a:p>
        </p:txBody>
      </p:sp>
      <p:sp>
        <p:nvSpPr>
          <p:cNvPr id="10" name="Shape 6"/>
          <p:cNvSpPr/>
          <p:nvPr/>
        </p:nvSpPr>
        <p:spPr>
          <a:xfrm>
            <a:off x="5369481" y="4658201"/>
            <a:ext cx="499110" cy="49911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522119" y="4741307"/>
            <a:ext cx="193715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0"/>
              </a:lnSpc>
              <a:buNone/>
            </a:pPr>
            <a:r>
              <a:rPr lang="en-US" sz="26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0" dirty="0"/>
          </a:p>
        </p:txBody>
      </p:sp>
      <p:sp>
        <p:nvSpPr>
          <p:cNvPr id="12" name="Text 8"/>
          <p:cNvSpPr/>
          <p:nvPr/>
        </p:nvSpPr>
        <p:spPr>
          <a:xfrm>
            <a:off x="6090404" y="4658201"/>
            <a:ext cx="2772847" cy="346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218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Malware Infections</a:t>
            </a:r>
            <a:endParaRPr lang="en-US" sz="2183" dirty="0"/>
          </a:p>
        </p:txBody>
      </p:sp>
      <p:sp>
        <p:nvSpPr>
          <p:cNvPr id="13" name="Text 9"/>
          <p:cNvSpPr/>
          <p:nvPr/>
        </p:nvSpPr>
        <p:spPr>
          <a:xfrm>
            <a:off x="6090404" y="5137785"/>
            <a:ext cx="3170277" cy="17740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sz="174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Malicious software, such as keyloggers or brute-force attack tools, can cause repeated login attempts, leading to an account lockout.</a:t>
            </a:r>
            <a:endParaRPr lang="en-US" sz="1747" dirty="0"/>
          </a:p>
        </p:txBody>
      </p:sp>
      <p:sp>
        <p:nvSpPr>
          <p:cNvPr id="14" name="Shape 10"/>
          <p:cNvSpPr/>
          <p:nvPr/>
        </p:nvSpPr>
        <p:spPr>
          <a:xfrm>
            <a:off x="9482495" y="4658201"/>
            <a:ext cx="499110" cy="49911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632394" y="4741307"/>
            <a:ext cx="199311" cy="33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0"/>
              </a:lnSpc>
              <a:buNone/>
            </a:pPr>
            <a:r>
              <a:rPr lang="en-US" sz="26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0" dirty="0"/>
          </a:p>
        </p:txBody>
      </p:sp>
      <p:sp>
        <p:nvSpPr>
          <p:cNvPr id="16" name="Text 12"/>
          <p:cNvSpPr/>
          <p:nvPr/>
        </p:nvSpPr>
        <p:spPr>
          <a:xfrm>
            <a:off x="10203418" y="4658201"/>
            <a:ext cx="3170277" cy="6931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218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Unauthorized Access Attempts</a:t>
            </a:r>
            <a:endParaRPr lang="en-US" sz="2183" dirty="0"/>
          </a:p>
        </p:txBody>
      </p:sp>
      <p:sp>
        <p:nvSpPr>
          <p:cNvPr id="17" name="Text 13"/>
          <p:cNvSpPr/>
          <p:nvPr/>
        </p:nvSpPr>
        <p:spPr>
          <a:xfrm>
            <a:off x="10203418" y="5484376"/>
            <a:ext cx="3170277" cy="21288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sz="174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If someone is trying to gain unauthorized access to your account, the security system will lock the account after a certain number of failed attempts.</a:t>
            </a:r>
            <a:endParaRPr lang="en-US" sz="174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615083"/>
            <a:ext cx="1024032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Symptoms of an Account Lockout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00370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Login Failure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63628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most obvious symptom is the inability to log in to your account, even if you are using the correct credentials.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00370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Error Messages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363628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You may see error messages such as "Account locked" or "Too many failed login attempts" when trying to access your account.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003709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Inability to Perform Actions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022050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If your account is locked, you won't be able to perform any actions, such as accessing sensitive information or making changes to your account settings.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705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5505" y="2900720"/>
            <a:ext cx="6610350" cy="592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66"/>
              </a:lnSpc>
              <a:buNone/>
            </a:pPr>
            <a:r>
              <a:rPr lang="en-US" sz="3733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Risks of an Account Lockout</a:t>
            </a:r>
            <a:endParaRPr lang="en-US" sz="3733" dirty="0"/>
          </a:p>
        </p:txBody>
      </p:sp>
      <p:sp>
        <p:nvSpPr>
          <p:cNvPr id="6" name="Shape 2"/>
          <p:cNvSpPr/>
          <p:nvPr/>
        </p:nvSpPr>
        <p:spPr>
          <a:xfrm>
            <a:off x="2135505" y="3777734"/>
            <a:ext cx="5084921" cy="1714381"/>
          </a:xfrm>
          <a:prstGeom prst="roundRect">
            <a:avLst>
              <a:gd name="adj" fmla="val 4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332673" y="3974902"/>
            <a:ext cx="2370534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33"/>
              </a:lnSpc>
              <a:buNone/>
            </a:pPr>
            <a:r>
              <a:rPr lang="en-US" sz="186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Disruption of Work</a:t>
            </a:r>
            <a:endParaRPr lang="en-US" sz="1867" dirty="0"/>
          </a:p>
        </p:txBody>
      </p:sp>
      <p:sp>
        <p:nvSpPr>
          <p:cNvPr id="8" name="Text 4"/>
          <p:cNvSpPr/>
          <p:nvPr/>
        </p:nvSpPr>
        <p:spPr>
          <a:xfrm>
            <a:off x="2332673" y="4384834"/>
            <a:ext cx="4690586" cy="910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9"/>
              </a:lnSpc>
              <a:buNone/>
            </a:pPr>
            <a:r>
              <a:rPr lang="en-US" sz="149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locked account can prevent you from accessing important files, applications, or online services, disrupting your productivity and workflow.</a:t>
            </a:r>
            <a:endParaRPr lang="en-US" sz="1493" dirty="0"/>
          </a:p>
        </p:txBody>
      </p:sp>
      <p:sp>
        <p:nvSpPr>
          <p:cNvPr id="9" name="Shape 5"/>
          <p:cNvSpPr/>
          <p:nvPr/>
        </p:nvSpPr>
        <p:spPr>
          <a:xfrm>
            <a:off x="7409974" y="3777734"/>
            <a:ext cx="5084921" cy="1714381"/>
          </a:xfrm>
          <a:prstGeom prst="roundRect">
            <a:avLst>
              <a:gd name="adj" fmla="val 4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607141" y="3974902"/>
            <a:ext cx="2370534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33"/>
              </a:lnSpc>
              <a:buNone/>
            </a:pPr>
            <a:r>
              <a:rPr lang="en-US" sz="186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Loss of Data</a:t>
            </a:r>
            <a:endParaRPr lang="en-US" sz="1867" dirty="0"/>
          </a:p>
        </p:txBody>
      </p:sp>
      <p:sp>
        <p:nvSpPr>
          <p:cNvPr id="11" name="Text 7"/>
          <p:cNvSpPr/>
          <p:nvPr/>
        </p:nvSpPr>
        <p:spPr>
          <a:xfrm>
            <a:off x="7607141" y="4384834"/>
            <a:ext cx="4690586" cy="910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9"/>
              </a:lnSpc>
              <a:buNone/>
            </a:pPr>
            <a:r>
              <a:rPr lang="en-US" sz="149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If your account is locked for an extended period, you may lose access to important data or documents stored in your account.</a:t>
            </a:r>
            <a:endParaRPr lang="en-US" sz="1493" dirty="0"/>
          </a:p>
        </p:txBody>
      </p:sp>
      <p:sp>
        <p:nvSpPr>
          <p:cNvPr id="12" name="Shape 8"/>
          <p:cNvSpPr/>
          <p:nvPr/>
        </p:nvSpPr>
        <p:spPr>
          <a:xfrm>
            <a:off x="2135505" y="5681663"/>
            <a:ext cx="5084921" cy="2017752"/>
          </a:xfrm>
          <a:prstGeom prst="roundRect">
            <a:avLst>
              <a:gd name="adj" fmla="val 394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2332673" y="5878830"/>
            <a:ext cx="2505670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33"/>
              </a:lnSpc>
              <a:buNone/>
            </a:pPr>
            <a:r>
              <a:rPr lang="en-US" sz="186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Reputational Damage</a:t>
            </a:r>
            <a:endParaRPr lang="en-US" sz="1867" dirty="0"/>
          </a:p>
        </p:txBody>
      </p:sp>
      <p:sp>
        <p:nvSpPr>
          <p:cNvPr id="14" name="Text 10"/>
          <p:cNvSpPr/>
          <p:nvPr/>
        </p:nvSpPr>
        <p:spPr>
          <a:xfrm>
            <a:off x="2332673" y="6288762"/>
            <a:ext cx="4690586" cy="12134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9"/>
              </a:lnSpc>
              <a:buNone/>
            </a:pPr>
            <a:r>
              <a:rPr lang="en-US" sz="149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Repeated account lockouts can raise suspicions about the security of your account, potentially damaging your professional reputation or the reputation of the organization.</a:t>
            </a:r>
            <a:endParaRPr lang="en-US" sz="1493" dirty="0"/>
          </a:p>
        </p:txBody>
      </p:sp>
      <p:sp>
        <p:nvSpPr>
          <p:cNvPr id="15" name="Shape 11"/>
          <p:cNvSpPr/>
          <p:nvPr/>
        </p:nvSpPr>
        <p:spPr>
          <a:xfrm>
            <a:off x="7409974" y="5681663"/>
            <a:ext cx="5084921" cy="2017752"/>
          </a:xfrm>
          <a:prstGeom prst="roundRect">
            <a:avLst>
              <a:gd name="adj" fmla="val 394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607141" y="5878830"/>
            <a:ext cx="2785705" cy="296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33"/>
              </a:lnSpc>
              <a:buNone/>
            </a:pPr>
            <a:r>
              <a:rPr lang="en-US" sz="186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Financial Consequences</a:t>
            </a:r>
            <a:endParaRPr lang="en-US" sz="1867" dirty="0"/>
          </a:p>
        </p:txBody>
      </p:sp>
      <p:sp>
        <p:nvSpPr>
          <p:cNvPr id="17" name="Text 13"/>
          <p:cNvSpPr/>
          <p:nvPr/>
        </p:nvSpPr>
        <p:spPr>
          <a:xfrm>
            <a:off x="7607141" y="6288762"/>
            <a:ext cx="4690586" cy="910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9"/>
              </a:lnSpc>
              <a:buNone/>
            </a:pPr>
            <a:r>
              <a:rPr lang="en-US" sz="149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 the case of business or e-commerce accounts, a locked account can lead to financial losses, such as missed sales or delayed transactions.</a:t>
            </a:r>
            <a:endParaRPr lang="en-US" sz="149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0057" y="1154668"/>
            <a:ext cx="7041952" cy="6104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7"/>
              </a:lnSpc>
              <a:buNone/>
            </a:pPr>
            <a:r>
              <a:rPr lang="en-US" sz="384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Preventing Account Lockouts</a:t>
            </a:r>
            <a:endParaRPr lang="en-US" sz="3845" dirty="0"/>
          </a:p>
        </p:txBody>
      </p:sp>
      <p:sp>
        <p:nvSpPr>
          <p:cNvPr id="6" name="Shape 2"/>
          <p:cNvSpPr/>
          <p:nvPr/>
        </p:nvSpPr>
        <p:spPr>
          <a:xfrm>
            <a:off x="6450806" y="2057995"/>
            <a:ext cx="24408" cy="5016818"/>
          </a:xfrm>
          <a:prstGeom prst="roundRect">
            <a:avLst>
              <a:gd name="adj" fmla="val 336131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6682680" y="2485132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6243221" y="2277666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403479" y="2350889"/>
            <a:ext cx="118943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307" dirty="0"/>
          </a:p>
        </p:txBody>
      </p:sp>
      <p:sp>
        <p:nvSpPr>
          <p:cNvPr id="10" name="Text 6"/>
          <p:cNvSpPr/>
          <p:nvPr/>
        </p:nvSpPr>
        <p:spPr>
          <a:xfrm>
            <a:off x="7537252" y="2253258"/>
            <a:ext cx="2441734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Strong Passwords</a:t>
            </a:r>
            <a:endParaRPr lang="en-US" sz="1923" dirty="0"/>
          </a:p>
        </p:txBody>
      </p:sp>
      <p:sp>
        <p:nvSpPr>
          <p:cNvPr id="11" name="Text 7"/>
          <p:cNvSpPr/>
          <p:nvPr/>
        </p:nvSpPr>
        <p:spPr>
          <a:xfrm>
            <a:off x="7537252" y="2675573"/>
            <a:ext cx="6409492" cy="9376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1"/>
              </a:lnSpc>
              <a:buNone/>
            </a:pPr>
            <a:r>
              <a:rPr lang="en-US" sz="153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 long, complex passwords that are unique for each account. Avoid common words, phrases, or personal information that can be easily guessed.</a:t>
            </a:r>
            <a:endParaRPr lang="en-US" sz="1538" dirty="0"/>
          </a:p>
        </p:txBody>
      </p:sp>
      <p:sp>
        <p:nvSpPr>
          <p:cNvPr id="12" name="Shape 8"/>
          <p:cNvSpPr/>
          <p:nvPr/>
        </p:nvSpPr>
        <p:spPr>
          <a:xfrm>
            <a:off x="6682680" y="4430851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B2D4E5"/>
          </a:solidFill>
          <a:ln/>
        </p:spPr>
      </p:sp>
      <p:sp>
        <p:nvSpPr>
          <p:cNvPr id="13" name="Shape 9"/>
          <p:cNvSpPr/>
          <p:nvPr/>
        </p:nvSpPr>
        <p:spPr>
          <a:xfrm>
            <a:off x="6243221" y="4223385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77642" y="4296608"/>
            <a:ext cx="170497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307" dirty="0"/>
          </a:p>
        </p:txBody>
      </p:sp>
      <p:sp>
        <p:nvSpPr>
          <p:cNvPr id="15" name="Text 11"/>
          <p:cNvSpPr/>
          <p:nvPr/>
        </p:nvSpPr>
        <p:spPr>
          <a:xfrm>
            <a:off x="7537252" y="4198977"/>
            <a:ext cx="3236476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Two-Factor Authentication</a:t>
            </a:r>
            <a:endParaRPr lang="en-US" sz="1923" dirty="0"/>
          </a:p>
        </p:txBody>
      </p:sp>
      <p:sp>
        <p:nvSpPr>
          <p:cNvPr id="16" name="Text 12"/>
          <p:cNvSpPr/>
          <p:nvPr/>
        </p:nvSpPr>
        <p:spPr>
          <a:xfrm>
            <a:off x="7537252" y="462129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1"/>
              </a:lnSpc>
              <a:buNone/>
            </a:pPr>
            <a:r>
              <a:rPr lang="en-US" sz="153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Enable two-factor authentication (2FA) on your accounts to add an extra layer of security and prevent unauthorized access.</a:t>
            </a:r>
            <a:endParaRPr lang="en-US" sz="1538" dirty="0"/>
          </a:p>
        </p:txBody>
      </p:sp>
      <p:sp>
        <p:nvSpPr>
          <p:cNvPr id="17" name="Shape 13"/>
          <p:cNvSpPr/>
          <p:nvPr/>
        </p:nvSpPr>
        <p:spPr>
          <a:xfrm>
            <a:off x="6682680" y="6064032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B2D4E5"/>
          </a:solidFill>
          <a:ln/>
        </p:spPr>
      </p:sp>
      <p:sp>
        <p:nvSpPr>
          <p:cNvPr id="18" name="Shape 14"/>
          <p:cNvSpPr/>
          <p:nvPr/>
        </p:nvSpPr>
        <p:spPr>
          <a:xfrm>
            <a:off x="6243221" y="5856565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375142" y="5929789"/>
            <a:ext cx="175498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307" dirty="0"/>
          </a:p>
        </p:txBody>
      </p:sp>
      <p:sp>
        <p:nvSpPr>
          <p:cNvPr id="20" name="Text 16"/>
          <p:cNvSpPr/>
          <p:nvPr/>
        </p:nvSpPr>
        <p:spPr>
          <a:xfrm>
            <a:off x="7537252" y="5832158"/>
            <a:ext cx="2441734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Account Monitoring</a:t>
            </a:r>
            <a:endParaRPr lang="en-US" sz="1923" dirty="0"/>
          </a:p>
        </p:txBody>
      </p:sp>
      <p:sp>
        <p:nvSpPr>
          <p:cNvPr id="21" name="Text 17"/>
          <p:cNvSpPr/>
          <p:nvPr/>
        </p:nvSpPr>
        <p:spPr>
          <a:xfrm>
            <a:off x="7537252" y="625447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61"/>
              </a:lnSpc>
              <a:buNone/>
            </a:pPr>
            <a:r>
              <a:rPr lang="en-US" sz="153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Regularly monitor your account activity and login attempts to detect any suspicious behavior and address it promptly.</a:t>
            </a:r>
            <a:endParaRPr lang="en-US" sz="153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43034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94303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7388304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Responding to an Account Lockout</a:t>
            </a:r>
            <a:endParaRPr lang="en-US" sz="340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4837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Unlock Account</a:t>
            </a:r>
            <a:endParaRPr lang="en-US" sz="1701" dirty="0"/>
          </a:p>
        </p:txBody>
      </p:sp>
      <p:sp>
        <p:nvSpPr>
          <p:cNvPr id="8" name="Text 3"/>
          <p:cNvSpPr/>
          <p:nvPr/>
        </p:nvSpPr>
        <p:spPr>
          <a:xfrm>
            <a:off x="604837" y="225266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Contact your system administrator or the service provider to unlock your account and regain access.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324225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4837" y="392894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Change Password</a:t>
            </a:r>
            <a:endParaRPr lang="en-US" sz="1701" dirty="0"/>
          </a:p>
        </p:txBody>
      </p:sp>
      <p:sp>
        <p:nvSpPr>
          <p:cNvPr id="11" name="Text 5"/>
          <p:cNvSpPr/>
          <p:nvPr/>
        </p:nvSpPr>
        <p:spPr>
          <a:xfrm>
            <a:off x="604837" y="430244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Once your account is unlocked, change your password to a strong, unique one to prevent future lockouts.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5374005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4837" y="597872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Scan for Malware</a:t>
            </a:r>
            <a:endParaRPr lang="en-US" sz="1701" dirty="0"/>
          </a:p>
        </p:txBody>
      </p:sp>
      <p:sp>
        <p:nvSpPr>
          <p:cNvPr id="14" name="Text 7"/>
          <p:cNvSpPr/>
          <p:nvPr/>
        </p:nvSpPr>
        <p:spPr>
          <a:xfrm>
            <a:off x="604837" y="635222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If the lockout was caused by malware, run a comprehensive antivirus scan to identify and remove any threats.</a:t>
            </a:r>
            <a:endParaRPr lang="en-US" sz="136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7423785"/>
            <a:ext cx="431959" cy="43195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04837" y="8028503"/>
            <a:ext cx="225385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Review Security Logs</a:t>
            </a:r>
            <a:endParaRPr lang="en-US" sz="1701" dirty="0"/>
          </a:p>
        </p:txBody>
      </p:sp>
      <p:sp>
        <p:nvSpPr>
          <p:cNvPr id="17" name="Text 9"/>
          <p:cNvSpPr/>
          <p:nvPr/>
        </p:nvSpPr>
        <p:spPr>
          <a:xfrm>
            <a:off x="604837" y="840200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Check your account's security logs to identify the cause of the lockout and take appropriate action to prevent it from happening again.</a:t>
            </a:r>
            <a:endParaRPr lang="en-US" sz="136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7828" y="1179314"/>
            <a:ext cx="7134582" cy="6409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47"/>
              </a:lnSpc>
              <a:buNone/>
            </a:pPr>
            <a:r>
              <a:rPr lang="en-US" sz="4038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Unlocking a Locked Account</a:t>
            </a:r>
            <a:endParaRPr lang="en-US" sz="4038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28" y="2127885"/>
            <a:ext cx="1025485" cy="164080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050971" y="2332911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Contact Support</a:t>
            </a:r>
            <a:endParaRPr lang="en-US" sz="2019" dirty="0"/>
          </a:p>
        </p:txBody>
      </p:sp>
      <p:sp>
        <p:nvSpPr>
          <p:cNvPr id="8" name="Text 3"/>
          <p:cNvSpPr/>
          <p:nvPr/>
        </p:nvSpPr>
        <p:spPr>
          <a:xfrm>
            <a:off x="2050971" y="2776299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Reach out to your system administrator or the service provider's customer support to request the account to be unlocked.</a:t>
            </a:r>
            <a:endParaRPr lang="en-US" sz="161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28" y="3768685"/>
            <a:ext cx="1025485" cy="164080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050971" y="3973711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Verify Identity</a:t>
            </a:r>
            <a:endParaRPr lang="en-US" sz="2019" dirty="0"/>
          </a:p>
        </p:txBody>
      </p:sp>
      <p:sp>
        <p:nvSpPr>
          <p:cNvPr id="11" name="Text 5"/>
          <p:cNvSpPr/>
          <p:nvPr/>
        </p:nvSpPr>
        <p:spPr>
          <a:xfrm>
            <a:off x="2050971" y="4417100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You will likely need to provide additional information to verify your identity, such as a valid ID or other authentication methods.</a:t>
            </a:r>
            <a:endParaRPr lang="en-US" sz="161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828" y="5409486"/>
            <a:ext cx="1025485" cy="164080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050971" y="5614511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Reset Password</a:t>
            </a:r>
            <a:endParaRPr lang="en-US" sz="2019" dirty="0"/>
          </a:p>
        </p:txBody>
      </p:sp>
      <p:sp>
        <p:nvSpPr>
          <p:cNvPr id="14" name="Text 7"/>
          <p:cNvSpPr/>
          <p:nvPr/>
        </p:nvSpPr>
        <p:spPr>
          <a:xfrm>
            <a:off x="2050971" y="6057900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Once your identity is confirmed, you may be required to reset your password before the account can be unlocked.</a:t>
            </a:r>
            <a:endParaRPr lang="en-US" sz="161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970139"/>
            <a:ext cx="1058596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Best Practices for Account Security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5111948"/>
            <a:ext cx="12902327" cy="2233613"/>
          </a:xfrm>
          <a:prstGeom prst="roundRect">
            <a:avLst>
              <a:gd name="adj" fmla="val 4642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879277" y="5127188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126331" y="5282922"/>
            <a:ext cx="27204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 Strong Passwords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4348043" y="5282922"/>
            <a:ext cx="271664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Implement Two-Factor Authentication</a:t>
            </a:r>
            <a:endParaRPr lang="en-US" sz="1944" dirty="0"/>
          </a:p>
        </p:txBody>
      </p:sp>
      <p:sp>
        <p:nvSpPr>
          <p:cNvPr id="10" name="Text 6"/>
          <p:cNvSpPr/>
          <p:nvPr/>
        </p:nvSpPr>
        <p:spPr>
          <a:xfrm>
            <a:off x="7565946" y="5282922"/>
            <a:ext cx="271664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Monitor Account Activity</a:t>
            </a:r>
            <a:endParaRPr lang="en-US" sz="1944" dirty="0"/>
          </a:p>
        </p:txBody>
      </p:sp>
      <p:sp>
        <p:nvSpPr>
          <p:cNvPr id="11" name="Text 7"/>
          <p:cNvSpPr/>
          <p:nvPr/>
        </p:nvSpPr>
        <p:spPr>
          <a:xfrm>
            <a:off x="10783848" y="5282922"/>
            <a:ext cx="272045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Keep Software Up-to-Date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879277" y="6228755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1126331" y="6384488"/>
            <a:ext cx="272045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Avoid Reusing Passwords</a:t>
            </a:r>
            <a:endParaRPr lang="en-US" sz="1944" dirty="0"/>
          </a:p>
        </p:txBody>
      </p:sp>
      <p:sp>
        <p:nvSpPr>
          <p:cNvPr id="14" name="Text 10"/>
          <p:cNvSpPr/>
          <p:nvPr/>
        </p:nvSpPr>
        <p:spPr>
          <a:xfrm>
            <a:off x="4348043" y="6384488"/>
            <a:ext cx="271664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Enable Automatic Lockouts</a:t>
            </a:r>
            <a:endParaRPr lang="en-US" sz="1944" dirty="0"/>
          </a:p>
        </p:txBody>
      </p:sp>
      <p:sp>
        <p:nvSpPr>
          <p:cNvPr id="15" name="Text 11"/>
          <p:cNvSpPr/>
          <p:nvPr/>
        </p:nvSpPr>
        <p:spPr>
          <a:xfrm>
            <a:off x="7565946" y="6384488"/>
            <a:ext cx="27166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Regularly Review Logs</a:t>
            </a:r>
            <a:endParaRPr lang="en-US" sz="1944" dirty="0"/>
          </a:p>
        </p:txBody>
      </p:sp>
      <p:sp>
        <p:nvSpPr>
          <p:cNvPr id="16" name="Text 12"/>
          <p:cNvSpPr/>
          <p:nvPr/>
        </p:nvSpPr>
        <p:spPr>
          <a:xfrm>
            <a:off x="10783848" y="6384488"/>
            <a:ext cx="272045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Train Employees on Security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Eudoxus Sans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Anurag Singh Yadav</cp:lastModifiedBy>
  <cp:revision>3</cp:revision>
  <dcterms:created xsi:type="dcterms:W3CDTF">2024-07-20T08:27:00Z</dcterms:created>
  <dcterms:modified xsi:type="dcterms:W3CDTF">2024-07-20T08:28:40Z</dcterms:modified>
</cp:coreProperties>
</file>